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edesoriano/stroke-prediction-dataset/data" TargetMode="External"/><Relationship Id="rId3" Type="http://schemas.openxmlformats.org/officeDocument/2006/relationships/hyperlink" Target="https://www.aihw.gov.au/reports/heart-stroke-vascular-disease/hsvd-facts/contents/all-heart-stroke-and-vascular-disease/stroke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4" Type="http://schemas.openxmlformats.org/officeDocument/2006/relationships/image" Target="../media/image-13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Stroke Analysis: BMI and Health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analysis focuses on exploring the association between a patient's likelihood of having a stroke and a range of risk factors: BMI, smoking status, hypertension, gender, age, work-type, heart disease and residence type. Understanding this correlation can deeply impact preventive measures and healthcare strategies.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78024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755958"/>
            <a:ext cx="151959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Yongli Lyu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16538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Hypothesis Testing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1930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null and alternative hypotheses will be rigorously tested to determine the significance of the difference in mean BMI for patients who have experienced a stroke versus those who have not. Alpha is set to 0.05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99" y="3509129"/>
            <a:ext cx="1110972" cy="1777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3828" y="3731300"/>
            <a:ext cx="23806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Null Hypothesis (H0)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7763828" y="4211717"/>
            <a:ext cx="60333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mean BMI is the same for patients who had a stroke and those who did not.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99" y="5286613"/>
            <a:ext cx="1110972" cy="17774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3828" y="5508784"/>
            <a:ext cx="3157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Alternative Hypothesis (H1)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7763828" y="5989201"/>
            <a:ext cx="60333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mean BMI is different for patients who had a stroke compared to those who did not.</a:t>
            </a:r>
            <a:endParaRPr lang="en-US" sz="1750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24389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spc="-61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Bmi Distribution</a:t>
            </a:r>
            <a:endParaRPr lang="en-US" sz="306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456" y="1146929"/>
            <a:ext cx="6953488" cy="33480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38456" y="4669869"/>
            <a:ext cx="695348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original BMI distribution is right-skewed (skewness = 1). After log transformation, skewness is significantly reduced, approaching 0. This transformation normalizes the distribution, making it more symmetric.</a:t>
            </a:r>
            <a:endParaRPr lang="en-US" sz="1225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56" y="5342215"/>
            <a:ext cx="6953488" cy="40503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38456" y="9567505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6564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Summary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2393275"/>
            <a:ext cx="89510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t-test yielded significant results (t = 3.62, p = 0.00038).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2837498"/>
            <a:ext cx="89510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small p-value (p = 0.00038) leads to the rejection of the null hypothesis.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3281720"/>
            <a:ext cx="89510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findings suggest a meaningful distinction between the compared groups in the hypothesis test.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39703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Next Steps</a:t>
            </a:r>
            <a:endParaRPr lang="en-US" sz="4374" dirty="0"/>
          </a:p>
        </p:txBody>
      </p:sp>
      <p:sp>
        <p:nvSpPr>
          <p:cNvPr id="10" name="Text 6"/>
          <p:cNvSpPr/>
          <p:nvPr/>
        </p:nvSpPr>
        <p:spPr>
          <a:xfrm>
            <a:off x="1188601" y="4998006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Next steps involve conducting further analysis to build a predictive model for diabetes using existing features. 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188601" y="5797629"/>
            <a:ext cx="89510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process will entail selecting relevant variables, exploring feature engineering techniques, and applying suitable modeling approaches to enhance our ability to predict diabetes outcomes accurately.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79023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Appendix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3928943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 source is from Kaggle: </a:t>
            </a:r>
            <a:pPr algn="l" indent="0" marL="0">
              <a:lnSpc>
                <a:spcPts val="2799"/>
              </a:lnSpc>
              <a:buNone/>
            </a:pPr>
            <a:r>
              <a:rPr lang="en-US" sz="1750" u="sng" spc="-35" kern="0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https://www.kaggle.com/datasets/fedesoriano/stroke-prediction-dataset/data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728567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u="sng" spc="-35" kern="0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https://www.aihw.gov.au/reports/heart-stroke-vascular-disease/hsvd-facts/contents/all-heart-stroke-and-vascular-disease/stroke</a:t>
            </a:r>
            <a:endParaRPr lang="en-US" sz="1750" dirty="0"/>
          </a:p>
        </p:txBody>
      </p:sp>
      <p:pic>
        <p:nvPicPr>
          <p:cNvPr id="7" name="Image 1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01240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Business Context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703790" y="504003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World Health Organization has identified stroke as a major global health concern.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703790" y="5484257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Stroke occurs when there is an interruption of blood flow to the brain, leading to brain damage and potentially severe health consequences.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6283881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the factors that contribute to stroke incidence is crucial for healthcare professionals to develop effective prevention and treatment strategies.</a:t>
            </a: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28480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Business Question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312438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 there a significant distinction in the mean BMI between individuals who experienced a stroke and those who did not?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48389" y="427315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Explanation: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348389" y="4878467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question focuses on determining if there is a notable difference in the average BMI (Body Mass Index) between individuals who have had a stroke and those who have not. By exploring and analyzing the relevant data, we can gain valuable insights into the relationship between BMI and stroke.</a:t>
            </a: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7602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Pipeline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1787843"/>
            <a:ext cx="44410" cy="5681424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565053" y="21891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7" name="Shape 4"/>
          <p:cNvSpPr/>
          <p:nvPr/>
        </p:nvSpPr>
        <p:spPr>
          <a:xfrm>
            <a:off x="7065109" y="1961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3105" y="200310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0100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Define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892540" y="2607112"/>
            <a:ext cx="33893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business questions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892540" y="3051334"/>
            <a:ext cx="33893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Determining data sources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512" y="329999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3" name="Shape 10"/>
          <p:cNvSpPr/>
          <p:nvPr/>
        </p:nvSpPr>
        <p:spPr>
          <a:xfrm>
            <a:off x="7065109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23105" y="311396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871079" y="31208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Prepare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03790" y="3717965"/>
            <a:ext cx="33892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703790" y="4162187"/>
            <a:ext cx="33892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transforming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565053" y="433155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109" y="41038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23105" y="414551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537138" y="41524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Analyse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892540" y="4749522"/>
            <a:ext cx="33893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EDA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8892540" y="5193744"/>
            <a:ext cx="33893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8892540" y="5637967"/>
            <a:ext cx="33893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Hypothesis test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6287512" y="558528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26" name="Shape 23"/>
          <p:cNvSpPr/>
          <p:nvPr/>
        </p:nvSpPr>
        <p:spPr>
          <a:xfrm>
            <a:off x="7065109" y="53575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7223105" y="539924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4" dirty="0"/>
          </a:p>
        </p:txBody>
      </p:sp>
      <p:sp>
        <p:nvSpPr>
          <p:cNvPr id="28" name="Text 25"/>
          <p:cNvSpPr/>
          <p:nvPr/>
        </p:nvSpPr>
        <p:spPr>
          <a:xfrm>
            <a:off x="3871079" y="54061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Deliver</a:t>
            </a:r>
            <a:endParaRPr lang="en-US" sz="2187" dirty="0"/>
          </a:p>
        </p:txBody>
      </p:sp>
      <p:sp>
        <p:nvSpPr>
          <p:cNvPr id="29" name="Text 26"/>
          <p:cNvSpPr/>
          <p:nvPr/>
        </p:nvSpPr>
        <p:spPr>
          <a:xfrm>
            <a:off x="2703790" y="6003250"/>
            <a:ext cx="33892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Visualization</a:t>
            </a:r>
            <a:endParaRPr lang="en-US" sz="1750" dirty="0"/>
          </a:p>
        </p:txBody>
      </p:sp>
      <p:sp>
        <p:nvSpPr>
          <p:cNvPr id="30" name="Text 27"/>
          <p:cNvSpPr/>
          <p:nvPr/>
        </p:nvSpPr>
        <p:spPr>
          <a:xfrm>
            <a:off x="2703790" y="6447473"/>
            <a:ext cx="33892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Summary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2703790" y="6891695"/>
            <a:ext cx="33892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Next steps</a:t>
            </a:r>
            <a:endParaRPr lang="en-US" sz="1750" dirty="0"/>
          </a:p>
        </p:txBody>
      </p:sp>
      <p:pic>
        <p:nvPicPr>
          <p:cNvPr id="3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47923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Summary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3617952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dataset includes 5110 observations with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062174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4.9% of people who had stroke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50639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9.7% of people who has hypertension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95061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5.4% of people who has heart_disease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39484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20% of people who has diabetes. 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662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spc="-61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EDA - Heat map</a:t>
            </a:r>
            <a:endParaRPr lang="en-US" sz="306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456" y="1224677"/>
            <a:ext cx="6953488" cy="50614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087178" y="6461046"/>
            <a:ext cx="6704767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correlation heatmap reveals that the 'age' feature exhibits more noticeable correlations, consistently exceeding 0.2 with various other variables.</a:t>
            </a: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4087178" y="7020639"/>
            <a:ext cx="670476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'BMI' exhibits a stronger correlation with 'age' than with 'stroke,' with a coefficient of only 0.04.</a:t>
            </a: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4087178" y="7331512"/>
            <a:ext cx="6704767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this project, my aim is to investigate the relationships between the features 'age' and 'BMI' in conjunction with four disease-related features.</a:t>
            </a:r>
            <a:endParaRPr lang="en-US" sz="1225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0964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470463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14"/>
              </a:lnSpc>
              <a:buNone/>
            </a:pPr>
            <a:r>
              <a:rPr lang="en-US" sz="1531" b="1" spc="-31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Age and hypertension, heart disease, stroke and diabetes. </a:t>
            </a:r>
            <a:endParaRPr lang="en-US" sz="1531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849" y="928687"/>
            <a:ext cx="3144679" cy="186642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48" y="928687"/>
            <a:ext cx="2981444" cy="1866424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036" y="3047524"/>
            <a:ext cx="3056453" cy="2021919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909" y="3047524"/>
            <a:ext cx="3127415" cy="2021919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3838456" y="540519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10" name="Text 3"/>
          <p:cNvSpPr/>
          <p:nvPr/>
        </p:nvSpPr>
        <p:spPr>
          <a:xfrm>
            <a:off x="4087178" y="5881449"/>
            <a:ext cx="670476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General Trends:</a:t>
            </a:r>
            <a:endParaRPr lang="en-US" sz="1225" dirty="0"/>
          </a:p>
        </p:txBody>
      </p:sp>
      <p:sp>
        <p:nvSpPr>
          <p:cNvPr id="11" name="Text 4"/>
          <p:cNvSpPr/>
          <p:nvPr/>
        </p:nvSpPr>
        <p:spPr>
          <a:xfrm>
            <a:off x="4336018" y="6192322"/>
            <a:ext cx="64559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Across all three diseases (hypertension, heart disease, stroke, diabetes), there is a consistent pattern of increased prevalence with advancing age.</a:t>
            </a:r>
            <a:endParaRPr lang="en-US" sz="1225" dirty="0"/>
          </a:p>
        </p:txBody>
      </p:sp>
      <p:sp>
        <p:nvSpPr>
          <p:cNvPr id="12" name="Text 5"/>
          <p:cNvSpPr/>
          <p:nvPr/>
        </p:nvSpPr>
        <p:spPr>
          <a:xfrm>
            <a:off x="4336018" y="6751915"/>
            <a:ext cx="64559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age distribution for individuals with these diseases tends to shift towards older age groups.</a:t>
            </a:r>
            <a:endParaRPr lang="en-US" sz="1225" dirty="0"/>
          </a:p>
        </p:txBody>
      </p:sp>
      <p:sp>
        <p:nvSpPr>
          <p:cNvPr id="13" name="Text 6"/>
          <p:cNvSpPr/>
          <p:nvPr/>
        </p:nvSpPr>
        <p:spPr>
          <a:xfrm>
            <a:off x="4087178" y="7062788"/>
            <a:ext cx="670476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Interpretation:</a:t>
            </a:r>
            <a:endParaRPr lang="en-US" sz="1225" dirty="0"/>
          </a:p>
        </p:txBody>
      </p:sp>
      <p:sp>
        <p:nvSpPr>
          <p:cNvPr id="14" name="Text 7"/>
          <p:cNvSpPr/>
          <p:nvPr/>
        </p:nvSpPr>
        <p:spPr>
          <a:xfrm>
            <a:off x="4336018" y="7373660"/>
            <a:ext cx="64559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 appears to be a common factor influencing the likelihood of developing these health conditions.</a:t>
            </a:r>
            <a:endParaRPr lang="en-US" sz="1225" dirty="0"/>
          </a:p>
        </p:txBody>
      </p:sp>
      <p:sp>
        <p:nvSpPr>
          <p:cNvPr id="15" name="Text 8"/>
          <p:cNvSpPr/>
          <p:nvPr/>
        </p:nvSpPr>
        <p:spPr>
          <a:xfrm>
            <a:off x="4336018" y="7684532"/>
            <a:ext cx="64559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age-related patterns is crucial for targeted healthcare interventions and preventive measures.</a:t>
            </a:r>
            <a:endParaRPr lang="en-US" sz="1225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289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spc="-61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BMI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4087178" y="1224677"/>
            <a:ext cx="670476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General Trends:</a:t>
            </a:r>
            <a:endParaRPr lang="en-US" sz="1225" dirty="0"/>
          </a:p>
        </p:txBody>
      </p:sp>
      <p:sp>
        <p:nvSpPr>
          <p:cNvPr id="6" name="Text 3"/>
          <p:cNvSpPr/>
          <p:nvPr/>
        </p:nvSpPr>
        <p:spPr>
          <a:xfrm>
            <a:off x="4336018" y="1535549"/>
            <a:ext cx="64559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Across all three diseases (hypertension, heart disease, stroke, disbetes), there is a trend of higher prevalence with increasing BMI.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4336018" y="2095143"/>
            <a:ext cx="64559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BMI distribution for individuals with these diseases tends to shift towards higher BMI values.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4087178" y="2406015"/>
            <a:ext cx="670476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b="1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Interpretation: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4336018" y="2716887"/>
            <a:ext cx="64559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BMI emerges as a potential common factor associated with the likelihood of developing these health conditions.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4336018" y="3276481"/>
            <a:ext cx="64559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BMI assessments into disease prevention and management plans may be beneficial.</a:t>
            </a:r>
            <a:endParaRPr lang="en-US" sz="1225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22" y="3689866"/>
            <a:ext cx="2810828" cy="1866424"/>
          </a:xfrm>
          <a:prstGeom prst="rect">
            <a:avLst/>
          </a:prstGeom>
        </p:spPr>
      </p:pic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69" y="3689866"/>
            <a:ext cx="3064669" cy="1866424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05" y="5808702"/>
            <a:ext cx="2907149" cy="1866424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275" y="5808702"/>
            <a:ext cx="2847261" cy="186642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838456" y="7952542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88826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spc="-61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BMI and Age</a:t>
            </a:r>
            <a:endParaRPr lang="en-US" sz="306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88" y="1327190"/>
            <a:ext cx="3123605" cy="186642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413" y="1327190"/>
            <a:ext cx="3139440" cy="18664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38456" y="3471029"/>
            <a:ext cx="695348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age increases, there is a slight linear relationship with BMI, and this association becomes more evident with log-transformed BMI</a:t>
            </a:r>
            <a:endParaRPr lang="en-US" sz="1225" dirty="0"/>
          </a:p>
        </p:txBody>
      </p:sp>
      <p:sp>
        <p:nvSpPr>
          <p:cNvPr id="8" name="Text 3"/>
          <p:cNvSpPr/>
          <p:nvPr/>
        </p:nvSpPr>
        <p:spPr>
          <a:xfrm>
            <a:off x="3838456" y="4143375"/>
            <a:ext cx="695348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box plot similarly depicts this trend, where the mean age progressively increases, accompanied by a rise in BMI until reaching the obese group.</a:t>
            </a:r>
            <a:endParaRPr lang="en-US" sz="1225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4815721"/>
            <a:ext cx="6953488" cy="4644866"/>
          </a:xfrm>
          <a:prstGeom prst="rect">
            <a:avLst/>
          </a:prstGeom>
        </p:spPr>
      </p:pic>
      <p:pic>
        <p:nvPicPr>
          <p:cNvPr id="10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2024-01-27T00:22:03Z</dcterms:created>
  <dcterms:modified xsi:type="dcterms:W3CDTF">2024-01-27T00:22:03Z</dcterms:modified>
</cp:coreProperties>
</file>